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4"/>
  </p:notesMasterIdLst>
  <p:sldIdLst>
    <p:sldId id="266" r:id="rId5"/>
    <p:sldId id="267" r:id="rId6"/>
    <p:sldId id="268" r:id="rId7"/>
    <p:sldId id="269" r:id="rId8"/>
    <p:sldId id="270" r:id="rId9"/>
    <p:sldId id="273" r:id="rId10"/>
    <p:sldId id="274" r:id="rId11"/>
    <p:sldId id="275" r:id="rId12"/>
    <p:sldId id="279" r:id="rId13"/>
    <p:sldId id="276" r:id="rId14"/>
    <p:sldId id="289" r:id="rId15"/>
    <p:sldId id="290" r:id="rId16"/>
    <p:sldId id="278" r:id="rId17"/>
    <p:sldId id="299" r:id="rId18"/>
    <p:sldId id="294" r:id="rId19"/>
    <p:sldId id="300" r:id="rId20"/>
    <p:sldId id="292" r:id="rId21"/>
    <p:sldId id="296" r:id="rId22"/>
    <p:sldId id="298" r:id="rId2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175"/>
    <p:restoredTop sz="92550"/>
  </p:normalViewPr>
  <p:slideViewPr>
    <p:cSldViewPr snapToGrid="0" snapToObjects="1" showGuides="1">
      <p:cViewPr varScale="1">
        <p:scale>
          <a:sx n="141" d="100"/>
          <a:sy n="141" d="100"/>
        </p:scale>
        <p:origin x="366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/>
            <a:t>IRR for 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55109" y="-1811648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/>
            <a:t>Women of child bearing age.</a:t>
          </a:r>
        </a:p>
      </dsp:txBody>
      <dsp:txXfrm rot="-5400000">
        <a:off x="2381416" y="85781"/>
        <a:ext cx="4209894" cy="438772"/>
      </dsp:txXfrm>
    </dsp:sp>
    <dsp:sp modelId="{9CEE5C98-F606-3942-9563-F5F9F75C949C}">
      <dsp:nvSpPr>
        <dsp:cNvPr id="0" name=""/>
        <dsp:cNvSpPr/>
      </dsp:nvSpPr>
      <dsp:spPr>
        <a:xfrm>
          <a:off x="0" y="1263"/>
          <a:ext cx="2381416" cy="6078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/>
            <a:t>Participants/population</a:t>
          </a:r>
        </a:p>
      </dsp:txBody>
      <dsp:txXfrm>
        <a:off x="29671" y="30934"/>
        <a:ext cx="2322074" cy="548463"/>
      </dsp:txXfrm>
    </dsp:sp>
    <dsp:sp modelId="{5E74BF3B-8154-7741-ABA6-D76F3DA68C62}">
      <dsp:nvSpPr>
        <dsp:cNvPr id="0" name=""/>
        <dsp:cNvSpPr/>
      </dsp:nvSpPr>
      <dsp:spPr>
        <a:xfrm rot="5400000">
          <a:off x="4255109" y="-1173452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 dirty="0"/>
            <a:t>Pregnancy; postpartum.</a:t>
          </a:r>
        </a:p>
      </dsp:txBody>
      <dsp:txXfrm rot="-5400000">
        <a:off x="2381416" y="723977"/>
        <a:ext cx="4209894" cy="438772"/>
      </dsp:txXfrm>
    </dsp:sp>
    <dsp:sp modelId="{331071BC-4103-D84D-9EC4-665B9816D31E}">
      <dsp:nvSpPr>
        <dsp:cNvPr id="0" name=""/>
        <dsp:cNvSpPr/>
      </dsp:nvSpPr>
      <dsp:spPr>
        <a:xfrm>
          <a:off x="0" y="639459"/>
          <a:ext cx="2381416" cy="607805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/>
            <a:t>Exposure(s)</a:t>
          </a:r>
        </a:p>
      </dsp:txBody>
      <dsp:txXfrm>
        <a:off x="29671" y="669130"/>
        <a:ext cx="2322074" cy="548463"/>
      </dsp:txXfrm>
    </dsp:sp>
    <dsp:sp modelId="{2E0DD120-66B0-1E4D-8134-F5AECCA862A1}">
      <dsp:nvSpPr>
        <dsp:cNvPr id="0" name=""/>
        <dsp:cNvSpPr/>
      </dsp:nvSpPr>
      <dsp:spPr>
        <a:xfrm rot="5400000">
          <a:off x="4255109" y="-535255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/>
            <a:t>Non pregnant/ postpartum women.</a:t>
          </a:r>
        </a:p>
      </dsp:txBody>
      <dsp:txXfrm rot="-5400000">
        <a:off x="2381416" y="1362174"/>
        <a:ext cx="4209894" cy="438772"/>
      </dsp:txXfrm>
    </dsp:sp>
    <dsp:sp modelId="{FA9C712F-F88A-3545-A151-917A4DBAC1B0}">
      <dsp:nvSpPr>
        <dsp:cNvPr id="0" name=""/>
        <dsp:cNvSpPr/>
      </dsp:nvSpPr>
      <dsp:spPr>
        <a:xfrm>
          <a:off x="0" y="1277656"/>
          <a:ext cx="2381416" cy="607805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/>
            <a:t>Comparator(s)/control</a:t>
          </a:r>
        </a:p>
      </dsp:txBody>
      <dsp:txXfrm>
        <a:off x="29671" y="1307327"/>
        <a:ext cx="2322074" cy="548463"/>
      </dsp:txXfrm>
    </dsp:sp>
    <dsp:sp modelId="{E1E4E151-D6CA-364D-A329-5AA699EAC624}">
      <dsp:nvSpPr>
        <dsp:cNvPr id="0" name=""/>
        <dsp:cNvSpPr/>
      </dsp:nvSpPr>
      <dsp:spPr>
        <a:xfrm rot="5400000">
          <a:off x="4255109" y="102940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2000" kern="1200"/>
            <a:t>IRR for tuberculosis</a:t>
          </a:r>
        </a:p>
      </dsp:txBody>
      <dsp:txXfrm rot="-5400000">
        <a:off x="2381416" y="2000369"/>
        <a:ext cx="4209894" cy="438772"/>
      </dsp:txXfrm>
    </dsp:sp>
    <dsp:sp modelId="{255EF8C4-19D2-6A40-B8BF-50C2A89EB65C}">
      <dsp:nvSpPr>
        <dsp:cNvPr id="0" name=""/>
        <dsp:cNvSpPr/>
      </dsp:nvSpPr>
      <dsp:spPr>
        <a:xfrm>
          <a:off x="0" y="1915852"/>
          <a:ext cx="2381416" cy="607805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/>
            <a:t>Outcome </a:t>
          </a:r>
        </a:p>
      </dsp:txBody>
      <dsp:txXfrm>
        <a:off x="29671" y="1945523"/>
        <a:ext cx="2322074" cy="548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93399" y="-1734190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/>
            <a:t>First author, year, country, journal of publication, study type, population, exposures, controls</a:t>
          </a:r>
        </a:p>
      </dsp:txBody>
      <dsp:txXfrm rot="-5400000">
        <a:off x="2381417" y="107553"/>
        <a:ext cx="4203869" cy="550142"/>
      </dsp:txXfrm>
    </dsp:sp>
    <dsp:sp modelId="{F88BEFAE-1D37-5E46-829D-0BF74BA4460A}">
      <dsp:nvSpPr>
        <dsp:cNvPr id="0" name=""/>
        <dsp:cNvSpPr/>
      </dsp:nvSpPr>
      <dsp:spPr>
        <a:xfrm>
          <a:off x="0" y="1584"/>
          <a:ext cx="2381416" cy="7620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/>
            <a:t>Study characteristics </a:t>
          </a:r>
        </a:p>
      </dsp:txBody>
      <dsp:txXfrm>
        <a:off x="37202" y="38786"/>
        <a:ext cx="2307012" cy="687676"/>
      </dsp:txXfrm>
    </dsp:sp>
    <dsp:sp modelId="{72615C30-8A60-8248-918C-872A5E2DC2D8}">
      <dsp:nvSpPr>
        <dsp:cNvPr id="0" name=""/>
        <dsp:cNvSpPr/>
      </dsp:nvSpPr>
      <dsp:spPr>
        <a:xfrm rot="5400000">
          <a:off x="4193399" y="-934005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 dirty="0"/>
            <a:t>Age</a:t>
          </a:r>
        </a:p>
      </dsp:txBody>
      <dsp:txXfrm rot="-5400000">
        <a:off x="2381417" y="907738"/>
        <a:ext cx="4203869" cy="550142"/>
      </dsp:txXfrm>
    </dsp:sp>
    <dsp:sp modelId="{9807454B-8CF7-8241-B167-8E96F596F3A6}">
      <dsp:nvSpPr>
        <dsp:cNvPr id="0" name=""/>
        <dsp:cNvSpPr/>
      </dsp:nvSpPr>
      <dsp:spPr>
        <a:xfrm>
          <a:off x="0" y="801768"/>
          <a:ext cx="2381416" cy="76208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/>
            <a:t>Sample demographics </a:t>
          </a:r>
        </a:p>
      </dsp:txBody>
      <dsp:txXfrm>
        <a:off x="37202" y="838970"/>
        <a:ext cx="2307012" cy="687676"/>
      </dsp:txXfrm>
    </dsp:sp>
    <dsp:sp modelId="{959B80BB-CE56-A74B-BC0A-49F0DA99B222}">
      <dsp:nvSpPr>
        <dsp:cNvPr id="0" name=""/>
        <dsp:cNvSpPr/>
      </dsp:nvSpPr>
      <dsp:spPr>
        <a:xfrm rot="5400000">
          <a:off x="4193399" y="-133821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/>
            <a:t>HIV status</a:t>
          </a:r>
        </a:p>
      </dsp:txBody>
      <dsp:txXfrm rot="-5400000">
        <a:off x="2381417" y="1707922"/>
        <a:ext cx="4203869" cy="550142"/>
      </dsp:txXfrm>
    </dsp:sp>
    <dsp:sp modelId="{69F5AFBC-97BB-5148-B382-2CAC9CF582AC}">
      <dsp:nvSpPr>
        <dsp:cNvPr id="0" name=""/>
        <dsp:cNvSpPr/>
      </dsp:nvSpPr>
      <dsp:spPr>
        <a:xfrm>
          <a:off x="0" y="1601953"/>
          <a:ext cx="2381416" cy="76208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/>
            <a:t>Sample characteristics </a:t>
          </a:r>
        </a:p>
      </dsp:txBody>
      <dsp:txXfrm>
        <a:off x="37202" y="1639155"/>
        <a:ext cx="2307012" cy="687676"/>
      </dsp:txXfrm>
    </dsp:sp>
    <dsp:sp modelId="{495FA9D2-C1BE-BD48-8FA0-52EA300523E3}">
      <dsp:nvSpPr>
        <dsp:cNvPr id="0" name=""/>
        <dsp:cNvSpPr/>
      </dsp:nvSpPr>
      <dsp:spPr>
        <a:xfrm rot="5400000">
          <a:off x="4193399" y="666363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GB" sz="1500" kern="1200"/>
            <a:t>Active TB cases, IRR, OR</a:t>
          </a:r>
        </a:p>
      </dsp:txBody>
      <dsp:txXfrm rot="-5400000">
        <a:off x="2381417" y="2508107"/>
        <a:ext cx="4203869" cy="550142"/>
      </dsp:txXfrm>
    </dsp:sp>
    <dsp:sp modelId="{D48605BA-0993-E94E-ACEC-C4D63B19B049}">
      <dsp:nvSpPr>
        <dsp:cNvPr id="0" name=""/>
        <dsp:cNvSpPr/>
      </dsp:nvSpPr>
      <dsp:spPr>
        <a:xfrm>
          <a:off x="0" y="2402138"/>
          <a:ext cx="2381416" cy="76208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100" kern="1200"/>
            <a:t>Outcome data </a:t>
          </a:r>
        </a:p>
      </dsp:txBody>
      <dsp:txXfrm>
        <a:off x="37202" y="2439340"/>
        <a:ext cx="2307012" cy="687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22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84E66-CE8E-4812-B161-C2CD3A19E402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632A7-C3ED-4AEB-8196-A35E786CBBEE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0099-7605-48D0-853D-7EE11F5AC5D6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6B0E6-BEB9-4779-9F90-EA33F2EC8F50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557D7-F381-43F8-A888-06532B06871F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8E14C-5E14-43AC-843B-1BB3E237E243}" type="datetime1">
              <a:rPr lang="en-GB" smtClean="0"/>
              <a:t>22/10/2019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A6733-1DAF-425E-AD01-CFD94DC3A900}" type="datetime1">
              <a:rPr lang="en-GB" smtClean="0"/>
              <a:t>22/10/2019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05AF8-20CF-46F9-8432-621CEC0BB79F}" type="datetime1">
              <a:rPr lang="en-GB" smtClean="0"/>
              <a:t>22/10/2019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EBB0C-1005-4563-AFD0-82D9F8BC2007}" type="datetime1">
              <a:rPr lang="en-GB" smtClean="0"/>
              <a:t>22/10/2019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CC6-FBAE-4642-955F-7E6DBEF812E9}" type="datetime1">
              <a:rPr lang="en-GB" smtClean="0"/>
              <a:t>22/10/2019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C5087-9874-4A54-89F4-481951EA5980}" type="datetime1">
              <a:rPr lang="en-GB" smtClean="0"/>
              <a:t>22/10/2019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06F4A-189E-4261-8D1A-C7AB28BC0738}" type="datetime1">
              <a:rPr lang="en-GB" smtClean="0"/>
              <a:t>22/10/2019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Mafirakureva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C18B31-B944-4246-8514-620D2F25D8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7035476" y="969264"/>
            <a:ext cx="2145100" cy="3529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687624" y="3520800"/>
            <a:ext cx="6615047" cy="6052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 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Mafirakureva, 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Anna </a:t>
            </a:r>
            <a:r>
              <a:rPr lang="en-GB" sz="1800" spc="-3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Cartledge</a:t>
            </a:r>
            <a:r>
              <a:rPr lang="en-GB" sz="18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Isobella</a:t>
            </a:r>
            <a:r>
              <a:rPr lang="en-GB" sz="18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Bradshaw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GB" sz="1800" spc="-3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Bekker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Lele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spc="-3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Rangaka</a:t>
            </a:r>
            <a:r>
              <a:rPr lang="en-GB" sz="18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Pete 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Dodd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7DB6-4BA1-4B5F-A1EF-C719AEF21D2B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88018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A2D93-2F48-4C5F-8212-0F08EB626EB2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DE978-133C-4C15-9945-5BA90B938237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5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D88F-EC1B-4D99-A7FE-E3662F7F784B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 smtClean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Estimating the </a:t>
            </a: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B04425-FA46-49C5-938F-60C59E893156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19619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Estimation approach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156E81-02AF-44C6-9223-ADEF3B51CF9A}" type="datetime1">
              <a:rPr lang="en-GB" smtClean="0"/>
              <a:t>23/10/2019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08"/>
          <a:stretch/>
        </p:blipFill>
        <p:spPr>
          <a:xfrm>
            <a:off x="866986" y="748802"/>
            <a:ext cx="7541667" cy="409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788333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18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Total number of active tuberculosis cases in pregnant </a:t>
            </a:r>
            <a:r>
              <a:rPr lang="en-GB" sz="18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&amp; postpartum women</a:t>
            </a:r>
            <a:endParaRPr lang="en-US" sz="18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76390-C4FF-48A1-B778-A12E6F9666B9}" type="datetime1">
              <a:rPr lang="en-GB" smtClean="0"/>
              <a:t>22/10/2019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574455"/>
              </p:ext>
            </p:extLst>
          </p:nvPr>
        </p:nvGraphicFramePr>
        <p:xfrm>
          <a:off x="758101" y="1243931"/>
          <a:ext cx="6719148" cy="32865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9716">
                  <a:extLst>
                    <a:ext uri="{9D8B030D-6E8A-4147-A177-3AD203B41FA5}">
                      <a16:colId xmlns:a16="http://schemas.microsoft.com/office/drawing/2014/main" val="2499544396"/>
                    </a:ext>
                  </a:extLst>
                </a:gridCol>
                <a:gridCol w="2239716">
                  <a:extLst>
                    <a:ext uri="{9D8B030D-6E8A-4147-A177-3AD203B41FA5}">
                      <a16:colId xmlns:a16="http://schemas.microsoft.com/office/drawing/2014/main" val="65678681"/>
                    </a:ext>
                  </a:extLst>
                </a:gridCol>
                <a:gridCol w="2239716">
                  <a:extLst>
                    <a:ext uri="{9D8B030D-6E8A-4147-A177-3AD203B41FA5}">
                      <a16:colId xmlns:a16="http://schemas.microsoft.com/office/drawing/2014/main" val="3628415448"/>
                    </a:ext>
                  </a:extLst>
                </a:gridCol>
              </a:tblGrid>
              <a:tr h="175595">
                <a:tc rowSpan="2">
                  <a:txBody>
                    <a:bodyPr/>
                    <a:lstStyle/>
                    <a:p>
                      <a:r>
                        <a:rPr lang="en-GB" sz="1400" dirty="0" smtClean="0">
                          <a:latin typeface="Arial Narrow" panose="020B0606020202030204" pitchFamily="34" charset="0"/>
                        </a:rPr>
                        <a:t>WHO Region</a:t>
                      </a:r>
                      <a:endParaRPr lang="en-GB" sz="1400" dirty="0">
                        <a:latin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latin typeface="Arial Narrow" panose="020B0606020202030204" pitchFamily="34" charset="0"/>
                        </a:rPr>
                        <a:t>Pregnancy</a:t>
                      </a:r>
                      <a:r>
                        <a:rPr lang="en-GB" sz="1400" baseline="0" dirty="0" smtClean="0"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dirty="0">
                        <a:latin typeface="Arial Narrow" panose="020B060602020203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latin typeface="Arial Narrow" panose="020B0606020202030204" pitchFamily="34" charset="0"/>
                        </a:rPr>
                        <a:t>Postpartum</a:t>
                      </a:r>
                      <a:endParaRPr lang="en-GB" sz="1400" dirty="0">
                        <a:latin typeface="Arial Narrow" panose="020B060602020203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717147"/>
                  </a:ext>
                </a:extLst>
              </a:tr>
              <a:tr h="32732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 smtClean="0">
                          <a:latin typeface="Arial Narrow" panose="020B0606020202030204" pitchFamily="34" charset="0"/>
                        </a:rPr>
                        <a:t>Mean (95% uncertainty range)</a:t>
                      </a:r>
                      <a:endParaRPr lang="en-GB" sz="1200" dirty="0">
                        <a:latin typeface="Arial Narrow" panose="020B0606020202030204" pitchFamily="34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 smtClean="0">
                          <a:latin typeface="Arial Narrow" panose="020B0606020202030204" pitchFamily="34" charset="0"/>
                        </a:rPr>
                        <a:t>Mean (95% uncertainty range)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5771328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r>
                        <a:rPr lang="en-GB" sz="1600" dirty="0" smtClean="0">
                          <a:latin typeface="Arial Narrow" panose="020B0606020202030204" pitchFamily="34" charset="0"/>
                        </a:rPr>
                        <a:t>All countries combined</a:t>
                      </a:r>
                      <a:endParaRPr lang="en-GB" sz="1600" dirty="0">
                        <a:latin typeface="Arial Narrow" panose="020B0606020202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148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771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228,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132 434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48 483 (4 288, 98 988)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681502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AFR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60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832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(228,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132434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19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825 (74,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43 159)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446583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925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(669,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5 215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953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(218 ,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1 700)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620446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16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137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(907,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33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129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259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(296, 10 796)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833993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EUR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502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(342,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4 842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815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(112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 1 578)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732277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SEA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53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069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006,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102 386)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17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295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(2 609, 33 367)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0684594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WPR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13 305 (3 005, 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25 739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</a:t>
                      </a:r>
                      <a:r>
                        <a:rPr lang="en-GB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336 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(979, 8 388)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5798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63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8207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Estimated number of TB incident cases (all forms)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F2227-0BEF-43F8-BB67-8EABC1D0BAC8}" type="datetime1">
              <a:rPr lang="en-GB" smtClean="0"/>
              <a:t>23/10/2019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067144"/>
            <a:ext cx="6876000" cy="375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0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54986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B94D7-EE0E-49A8-81E6-E2FD3B1FAB77}" type="datetime1">
              <a:rPr lang="en-GB" smtClean="0"/>
              <a:t>22/10/2019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6" b="3146"/>
          <a:stretch/>
        </p:blipFill>
        <p:spPr>
          <a:xfrm>
            <a:off x="549685" y="1107784"/>
            <a:ext cx="8131396" cy="36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64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</a:t>
            </a:r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postpartum 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9099E-AE31-4C29-A81E-95DAF2609411}" type="datetime1">
              <a:rPr lang="en-GB" smtClean="0"/>
              <a:t>22/10/2019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7" b="2998"/>
          <a:stretch/>
        </p:blipFill>
        <p:spPr>
          <a:xfrm>
            <a:off x="628650" y="1153908"/>
            <a:ext cx="8121213" cy="367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9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Summary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6CB8E-6462-7F49-B734-C3424E0D5C47}"/>
              </a:ext>
            </a:extLst>
          </p:cNvPr>
          <p:cNvSpPr txBox="1"/>
          <p:nvPr/>
        </p:nvSpPr>
        <p:spPr>
          <a:xfrm>
            <a:off x="549685" y="1783070"/>
            <a:ext cx="6615047" cy="179215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Evidence on the risk of developing TB during pregnancy &amp; postpartum is still limited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amount of studies 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Poor quality of the evidence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The burden of TB during pregnancy and postpartum is substantial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Further work including HIV in the burden estimation will help improve estimates</a:t>
            </a:r>
            <a:endParaRPr lang="en-US" sz="14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 Narrow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76390-C4FF-48A1-B778-A12E6F9666B9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9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83070"/>
            <a:ext cx="6615047" cy="2171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TB associated with negative outcomes (mortality, unfavourable pregnancy outcomes, infant TB)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evidence on the risk &amp; burden of TB in pregnancy/postpartum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Unclear risk/benefit trade-off of IPT 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38CC8-FFC6-4724-B706-03140438DB8F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885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316726"/>
            <a:ext cx="6615047" cy="35278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countries do not systematically collect data on TB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burden of TB in pregnant women is substantial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628650" lvl="1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confidence interval [CI] 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2018, </a:t>
            </a:r>
            <a:r>
              <a:rPr lang="en-GB" sz="1200" b="1" dirty="0" err="1"/>
              <a:t>Sugarman</a:t>
            </a:r>
            <a:r>
              <a:rPr lang="en-GB" sz="1200" b="1" dirty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3D805-4ADD-4832-A00E-2635CFE3CA65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120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A75DE-58FB-4314-9711-ED9A4F40AE99}" type="datetime1">
              <a:rPr lang="en-GB" smtClean="0">
                <a:solidFill>
                  <a:srgbClr val="FF0000"/>
                </a:solidFill>
              </a:rPr>
              <a:t>22/10/2019</a:t>
            </a:fld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550308"/>
              </p:ext>
            </p:extLst>
          </p:nvPr>
        </p:nvGraphicFramePr>
        <p:xfrm>
          <a:off x="549685" y="1783070"/>
          <a:ext cx="6615047" cy="2524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3962314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7EFE57-B93F-46DF-9B15-87BF781CA953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380734"/>
            <a:ext cx="6615047" cy="3294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assessed using NIH’s 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D68B3-7D0E-444A-8C0D-FF4C59B35F96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</a:t>
            </a:r>
            <a:r>
              <a:rPr lang="en-US" sz="2600" b="1" dirty="0" smtClean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abstraction 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111603"/>
              </p:ext>
            </p:extLst>
          </p:nvPr>
        </p:nvGraphicFramePr>
        <p:xfrm>
          <a:off x="549685" y="1783070"/>
          <a:ext cx="6615047" cy="3165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828DD-27A7-4F4C-B9DB-FBFE50FD3093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196427" y="804672"/>
            <a:ext cx="2411306" cy="27919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819" y="663788"/>
            <a:ext cx="4065725" cy="447171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B1240-AD48-46F9-B470-84864CA37C76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B3F08-50CC-4671-84A0-5FE4C8B064C8}" type="datetime1">
              <a:rPr lang="en-GB" smtClean="0"/>
              <a:t>22/10/2019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F64F17-70BF-4AD7-B091-0FF1B293678D}">
  <ds:schemaRefs>
    <ds:schemaRef ds:uri="http://schemas.microsoft.com/sharepoint/v3"/>
    <ds:schemaRef ds:uri="http://purl.org/dc/terms/"/>
    <ds:schemaRef ds:uri="b6d03df8-ec89-4866-95a9-30b923f4154c"/>
    <ds:schemaRef ds:uri="http://schemas.microsoft.com/office/2006/documentManagement/types"/>
    <ds:schemaRef ds:uri="c36f8d22-69bc-4269-9993-aeb1a1ee8af8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4354</TotalTime>
  <Words>1767</Words>
  <Application>Microsoft Office PowerPoint</Application>
  <PresentationFormat>On-screen Show (16:9)</PresentationFormat>
  <Paragraphs>317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DengXian</vt:lpstr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 Mafirakureva</cp:lastModifiedBy>
  <cp:revision>64</cp:revision>
  <dcterms:created xsi:type="dcterms:W3CDTF">2018-09-19T10:34:31Z</dcterms:created>
  <dcterms:modified xsi:type="dcterms:W3CDTF">2019-10-23T20:29:13Z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